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1" r:id="rId6"/>
    <p:sldId id="260" r:id="rId7"/>
    <p:sldId id="262" r:id="rId8"/>
    <p:sldId id="263" r:id="rId9"/>
    <p:sldId id="269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1FBD3-08F6-473E-A398-BAFEEFA5D0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484D43-6E05-4233-968C-4502AF632C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88A1B8-B347-4F9F-9E1C-5FB57498B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646C6-8472-4635-B83D-F6BDB6C90B5F}" type="datetimeFigureOut">
              <a:rPr lang="en-IN" smtClean="0"/>
              <a:t>04-08-2020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6B300B-90E0-499C-8943-DC0360437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7B78E0-D371-4DE2-A4BE-77E3AC5A6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E5FB0-0521-4847-A83B-96D1DAD5C1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80072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A4010-2275-4D10-BB75-F58791199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C9702B-66F0-4CC1-A52D-FCEC736531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031F84-A557-4594-8FE3-C9425ED36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646C6-8472-4635-B83D-F6BDB6C90B5F}" type="datetimeFigureOut">
              <a:rPr lang="en-IN" smtClean="0"/>
              <a:t>04-08-2020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B2827E-94FE-47DF-81D2-1461E737E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4E7E7B-E823-4C64-80CA-ADC359909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E5FB0-0521-4847-A83B-96D1DAD5C1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05497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B3C8147-20A7-4E6C-9FF1-756D7B9712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E91384-B947-4838-B627-A2760843BD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6EC7C6-E080-42FC-9A3E-C3C4B2C1C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646C6-8472-4635-B83D-F6BDB6C90B5F}" type="datetimeFigureOut">
              <a:rPr lang="en-IN" smtClean="0"/>
              <a:t>04-08-2020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4E28B3-F51C-4E8A-9EAE-99ED15C1A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DD8278-DACF-49AB-B8A9-F3AD84DEE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E5FB0-0521-4847-A83B-96D1DAD5C1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88885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9D5EA-4EE8-4A7E-9F61-E06E6802A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3E9E53-9C17-4F72-A5A0-E4A9D3C20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AC8542-1869-4CC4-AC92-D07E0FDE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646C6-8472-4635-B83D-F6BDB6C90B5F}" type="datetimeFigureOut">
              <a:rPr lang="en-IN" smtClean="0"/>
              <a:t>04-08-2020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05A77A-C3E2-43B0-9856-729AE29B4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34E9FF-7ABC-4C4E-830E-C3209A23B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E5FB0-0521-4847-A83B-96D1DAD5C1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09985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60545-C2D4-48EC-835E-77B82B76E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17A65F-A8A7-4E3C-B20C-56DB106C6F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5A0614-2E33-41AB-9FDF-CFA98317A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646C6-8472-4635-B83D-F6BDB6C90B5F}" type="datetimeFigureOut">
              <a:rPr lang="en-IN" smtClean="0"/>
              <a:t>04-08-2020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36F7B-D718-4EEA-BEDB-47DBA02EE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70C6-EA0B-47D4-B082-96A0F87D9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E5FB0-0521-4847-A83B-96D1DAD5C1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9012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11E75-B055-46AF-A11A-03D262DF9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6B5116-72FC-4B36-B47A-31BC0B32FF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8F1B4B-64F9-4725-B400-7DA59EC94D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76ABB5-C4F5-4E01-883A-DBA7B8D02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646C6-8472-4635-B83D-F6BDB6C90B5F}" type="datetimeFigureOut">
              <a:rPr lang="en-IN" smtClean="0"/>
              <a:t>04-08-2020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58AD65-C343-485A-BDC9-D9506251F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A35209-F5DD-49BA-A92F-95F356EC3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E5FB0-0521-4847-A83B-96D1DAD5C1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40149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5E93E-41EF-49E1-BC88-85210AF80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3A318A-CDFA-45D7-A43A-8886899C74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82B0BB-07DE-43D7-A132-ED37281653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689A34-EFC2-4749-8872-B71B8F4C15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0B16C3-8A2A-4267-A6CA-0511920113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0BE2F2-F696-43DF-AFD2-7E9116019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646C6-8472-4635-B83D-F6BDB6C90B5F}" type="datetimeFigureOut">
              <a:rPr lang="en-IN" smtClean="0"/>
              <a:t>04-08-2020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EF64C9-E962-439C-BEA7-D208E3CA7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B66C89-DC9F-4E74-9944-EE836E85E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E5FB0-0521-4847-A83B-96D1DAD5C1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72554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A9919-4327-40A5-BCFE-DCE8CDC74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8F0C88-98CF-40D7-96DA-BF46B875C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646C6-8472-4635-B83D-F6BDB6C90B5F}" type="datetimeFigureOut">
              <a:rPr lang="en-IN" smtClean="0"/>
              <a:t>04-08-2020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28C503-F5D6-4815-B107-746AD118F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DF62EC-F1EB-40E8-B24D-BCA071E5D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E5FB0-0521-4847-A83B-96D1DAD5C1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7522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8E3D60-FAC1-41A3-90E0-9CB5C6FAD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646C6-8472-4635-B83D-F6BDB6C90B5F}" type="datetimeFigureOut">
              <a:rPr lang="en-IN" smtClean="0"/>
              <a:t>04-08-2020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45F20A-E789-473C-8A3F-6F7831758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EE69D9-5669-4E57-9B37-F1780268B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E5FB0-0521-4847-A83B-96D1DAD5C1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94026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BEE4C-CDED-41B4-900D-4603F776C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F7D07-763E-4CE2-8949-2C723B6954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19303A-EC8B-4E1A-A07F-5108482B14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C36D68-62A6-4686-A843-50554B517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646C6-8472-4635-B83D-F6BDB6C90B5F}" type="datetimeFigureOut">
              <a:rPr lang="en-IN" smtClean="0"/>
              <a:t>04-08-2020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27E2A5-5DD1-4852-8A4F-C645D0F14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043927-D2A7-4A83-933E-2979AE9D1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E5FB0-0521-4847-A83B-96D1DAD5C1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62263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23704-EC60-49EB-ABC7-501B8A3E5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D76EE6-AA43-455D-B049-0313882A89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A69CD9-2208-4C98-B953-DCF014E9B7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CB095B-6F51-47C0-8882-0BC72C0B4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646C6-8472-4635-B83D-F6BDB6C90B5F}" type="datetimeFigureOut">
              <a:rPr lang="en-IN" smtClean="0"/>
              <a:t>04-08-2020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2F8310-E360-41E2-A708-79908266B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CC125B-8DF2-4B0E-B2C5-C791C480F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E5FB0-0521-4847-A83B-96D1DAD5C1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92811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7EE47F-A275-4FC2-970E-B3E56F2DF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4B025D-C3FF-4256-AD8B-6A5D6E7EE8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84310D-A005-4D48-85CA-84DA77A02D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646C6-8472-4635-B83D-F6BDB6C90B5F}" type="datetimeFigureOut">
              <a:rPr lang="en-IN" smtClean="0"/>
              <a:t>04-08-2020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3930F7-ABF2-4625-88FC-EB4221DAD7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93F3DF-9305-4D79-9403-77644DA5C0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E5FB0-0521-4847-A83B-96D1DAD5C1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22875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ncbi.nlm.nih.gov/core/lw/2.0/html/tileshop_pmc/tileshop_pmc_inline.html?title=Click%20on%20image%20to%20zoom&amp;p=PMC3&amp;id=3271553_mge0103_0236_fig001.jpg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E0F6841-D469-42B1-BC41-060A8A302FA3}"/>
              </a:ext>
            </a:extLst>
          </p:cNvPr>
          <p:cNvSpPr/>
          <p:nvPr/>
        </p:nvSpPr>
        <p:spPr>
          <a:xfrm>
            <a:off x="2903331" y="96316"/>
            <a:ext cx="638533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800" b="1" cap="none" spc="0" dirty="0">
                <a:ln>
                  <a:solidFill>
                    <a:srgbClr val="7030A0"/>
                  </a:solidFill>
                </a:ln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PLASMID PARTITIONING</a:t>
            </a:r>
          </a:p>
        </p:txBody>
      </p:sp>
      <p:pic>
        <p:nvPicPr>
          <p:cNvPr id="1026" name="Picture 2" descr="Noémie Matthey on Twitter: &quot;#inktober2018 day 9: Precious. In ...">
            <a:extLst>
              <a:ext uri="{FF2B5EF4-FFF2-40B4-BE49-F238E27FC236}">
                <a16:creationId xmlns:a16="http://schemas.microsoft.com/office/drawing/2014/main" id="{8B5F153E-611C-40EA-95C8-6B7EEA0A30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838" y="1258529"/>
            <a:ext cx="7364324" cy="5241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60560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3341A77-47D5-444C-840A-E34E2CC614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619" y="1108410"/>
            <a:ext cx="3660787" cy="425982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03EFA8D-A2EB-45BB-98DE-0E8774683772}"/>
              </a:ext>
            </a:extLst>
          </p:cNvPr>
          <p:cNvSpPr/>
          <p:nvPr/>
        </p:nvSpPr>
        <p:spPr>
          <a:xfrm>
            <a:off x="3903406" y="810351"/>
            <a:ext cx="7736451" cy="4855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Diffusion-ratchet mechanism, as proposed for plasmid P1 type I </a:t>
            </a:r>
            <a:r>
              <a:rPr lang="en-US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par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 system.</a:t>
            </a:r>
            <a:endParaRPr lang="en-US" u="sng" baseline="30000" dirty="0">
              <a:solidFill>
                <a:srgbClr val="0000FF"/>
              </a:solidFill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 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ParB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(red circles) loads onto the plasmid at the centromere-like site </a:t>
            </a:r>
            <a:r>
              <a:rPr lang="en-US" i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parS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forming the partition complex. 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After plasmid replication, partition complexes develop repulsive interactions.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ParB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stimulates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ParA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(dark blue circles) ATPase activity, and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ParA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-ADP molecules (open blue circles) are then excluded from the nucleoid. 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The motive force for plasmid movement is directed toward regions of high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ParA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concentration. 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Movement of the partition complex is thus constrained to one direction because of the low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ParA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concentration behind it, and at the nucleoid end, it changes direction. 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ParA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-ADP molecules diffuse randomly, exchange ADP for ATP (light blue circles), and then rebind the nucleoid. </a:t>
            </a:r>
            <a:endParaRPr lang="en-IN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9509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48EEB85-0E2D-49FF-B1DA-B97F409C7E1D}"/>
              </a:ext>
            </a:extLst>
          </p:cNvPr>
          <p:cNvSpPr/>
          <p:nvPr/>
        </p:nvSpPr>
        <p:spPr>
          <a:xfrm>
            <a:off x="707365" y="439317"/>
            <a:ext cx="10924195" cy="5952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spcAft>
                <a:spcPts val="300"/>
              </a:spcAft>
            </a:pPr>
            <a:r>
              <a:rPr lang="en-US" b="1" u="sng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Type II partition system</a:t>
            </a:r>
          </a:p>
          <a:p>
            <a:pPr>
              <a:lnSpc>
                <a:spcPct val="150000"/>
              </a:lnSpc>
            </a:pPr>
            <a:r>
              <a:rPr lang="en-US" dirty="0"/>
              <a:t>This system is the best understood of the plasmid partition system. It is composed of an actin-like </a:t>
            </a:r>
            <a:r>
              <a:rPr lang="en-US" dirty="0" err="1"/>
              <a:t>ATPAse</a:t>
            </a:r>
            <a:r>
              <a:rPr lang="en-US" dirty="0"/>
              <a:t>, </a:t>
            </a:r>
            <a:r>
              <a:rPr lang="en-US" dirty="0" err="1"/>
              <a:t>ParM</a:t>
            </a:r>
            <a:r>
              <a:rPr lang="en-US" dirty="0"/>
              <a:t>, and a CBP called </a:t>
            </a:r>
            <a:r>
              <a:rPr lang="en-US" dirty="0" err="1"/>
              <a:t>ParR</a:t>
            </a:r>
            <a:r>
              <a:rPr lang="en-US" dirty="0"/>
              <a:t>. The centromere like site, </a:t>
            </a:r>
            <a:r>
              <a:rPr lang="en-US" i="1" dirty="0" err="1"/>
              <a:t>parC</a:t>
            </a:r>
            <a:r>
              <a:rPr lang="en-US" dirty="0"/>
              <a:t> contains two sets of five 11 base pair direct repeats separated by the </a:t>
            </a:r>
            <a:r>
              <a:rPr lang="en-US" i="1" dirty="0" err="1"/>
              <a:t>parMR</a:t>
            </a:r>
            <a:r>
              <a:rPr lang="en-US" dirty="0"/>
              <a:t> promoter. The amino-acid sequence identity can go down to 15% between </a:t>
            </a:r>
            <a:r>
              <a:rPr lang="en-US" dirty="0" err="1"/>
              <a:t>ParM</a:t>
            </a:r>
            <a:r>
              <a:rPr lang="en-US" dirty="0"/>
              <a:t> and other actin-like ATPase. </a:t>
            </a:r>
            <a:endParaRPr lang="en-IN" dirty="0"/>
          </a:p>
          <a:p>
            <a:pPr>
              <a:lnSpc>
                <a:spcPct val="150000"/>
              </a:lnSpc>
            </a:pPr>
            <a:r>
              <a:rPr lang="en-US" dirty="0"/>
              <a:t>The mechanism of partition involved here is a pushing mechanism: </a:t>
            </a:r>
            <a:endParaRPr lang="en-IN" dirty="0"/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err="1"/>
              <a:t>ParR</a:t>
            </a:r>
            <a:r>
              <a:rPr lang="en-US" dirty="0"/>
              <a:t> binds to </a:t>
            </a:r>
            <a:r>
              <a:rPr lang="en-US" i="1" dirty="0" err="1"/>
              <a:t>parC</a:t>
            </a:r>
            <a:r>
              <a:rPr lang="en-US" dirty="0"/>
              <a:t> and pairs plasmids which form a nucleoprotein complex, or partition complex</a:t>
            </a:r>
            <a:endParaRPr lang="en-IN" dirty="0"/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/>
              <a:t>The partition complex serves as nucleation point for the polymerization of </a:t>
            </a:r>
            <a:r>
              <a:rPr lang="en-US" dirty="0" err="1"/>
              <a:t>ParM</a:t>
            </a:r>
            <a:r>
              <a:rPr lang="en-US" dirty="0"/>
              <a:t>; </a:t>
            </a:r>
            <a:r>
              <a:rPr lang="en-US" dirty="0" err="1"/>
              <a:t>ParM</a:t>
            </a:r>
            <a:r>
              <a:rPr lang="en-US" dirty="0"/>
              <a:t>-ATP complex inserts at this point and push plasmids apart</a:t>
            </a:r>
            <a:endParaRPr lang="en-IN" dirty="0"/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/>
              <a:t>The insertion leads to hydrolysis of </a:t>
            </a:r>
            <a:r>
              <a:rPr lang="en-US" dirty="0" err="1"/>
              <a:t>ParM</a:t>
            </a:r>
            <a:r>
              <a:rPr lang="en-US" dirty="0"/>
              <a:t>-ATP complex, leading to depolymerization of the filament</a:t>
            </a:r>
            <a:endParaRPr lang="en-IN" dirty="0"/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/>
              <a:t>At cell division, plasmids copies are at each cell extremity, and will end up in future daughter cell</a:t>
            </a:r>
            <a:endParaRPr lang="en-IN" dirty="0"/>
          </a:p>
          <a:p>
            <a:pPr>
              <a:lnSpc>
                <a:spcPct val="150000"/>
              </a:lnSpc>
            </a:pPr>
            <a:r>
              <a:rPr lang="en-US" dirty="0"/>
              <a:t>The filament of </a:t>
            </a:r>
            <a:r>
              <a:rPr lang="en-US" dirty="0" err="1"/>
              <a:t>ParM</a:t>
            </a:r>
            <a:r>
              <a:rPr lang="en-US" dirty="0"/>
              <a:t> is regulated by the polymerization allowed by the presence the partition complex (</a:t>
            </a:r>
            <a:r>
              <a:rPr lang="en-US" dirty="0" err="1"/>
              <a:t>ParR-</a:t>
            </a:r>
            <a:r>
              <a:rPr lang="en-US" i="1" dirty="0" err="1"/>
              <a:t>parC</a:t>
            </a:r>
            <a:r>
              <a:rPr lang="en-US" dirty="0"/>
              <a:t>), and by the depolymerization controlled by the ATPase activity of </a:t>
            </a:r>
            <a:r>
              <a:rPr lang="en-US" dirty="0" err="1"/>
              <a:t>ParM</a:t>
            </a:r>
            <a:r>
              <a:rPr lang="en-US" dirty="0"/>
              <a:t>.</a:t>
            </a:r>
            <a:endParaRPr lang="en-IN" dirty="0"/>
          </a:p>
          <a:p>
            <a:pPr>
              <a:lnSpc>
                <a:spcPct val="115000"/>
              </a:lnSpc>
              <a:spcBef>
                <a:spcPts val="1200"/>
              </a:spcBef>
              <a:spcAft>
                <a:spcPts val="300"/>
              </a:spcAft>
            </a:pPr>
            <a:endParaRPr lang="en-IN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4030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64731DD-355F-4E48-8A2D-96669A7F7A15}"/>
              </a:ext>
            </a:extLst>
          </p:cNvPr>
          <p:cNvSpPr/>
          <p:nvPr/>
        </p:nvSpPr>
        <p:spPr>
          <a:xfrm>
            <a:off x="4852478" y="911323"/>
            <a:ext cx="6877406" cy="50353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Pushing mechanism, exemplified by R1 type II </a:t>
            </a:r>
            <a:r>
              <a:rPr lang="en-US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par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 system. Partitioning complexes are formed through specific binding of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ParR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proteins (red circles) to the centromere-like site </a:t>
            </a:r>
            <a:r>
              <a:rPr lang="en-US" i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parC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 of newly replicated plasmid molecules, and serve as a nucleation point for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ParM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-mediated filament formation.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Continuous insertion of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ParM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-ATP motor proteins (blue circles) on the filament ends pushes plasmid molecules apart.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Conversion of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ParM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-ATP to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ParM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-ADP (open blue circles) leads to destabilization of the filament, thus allowing the entry of another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ParM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-ATP.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At cell division, plasmid molecules localize near opposite cell poles, thus ending in daughter cells.</a:t>
            </a:r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63A001D-727F-4543-9E25-2B959A47F3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116" y="1256100"/>
            <a:ext cx="4390362" cy="4642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0568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4A468FD-8451-4DB7-BBBC-0D2900DB17BB}"/>
              </a:ext>
            </a:extLst>
          </p:cNvPr>
          <p:cNvSpPr/>
          <p:nvPr/>
        </p:nvSpPr>
        <p:spPr>
          <a:xfrm>
            <a:off x="965172" y="660421"/>
            <a:ext cx="10261655" cy="5537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spcAft>
                <a:spcPts val="300"/>
              </a:spcAft>
            </a:pPr>
            <a:r>
              <a:rPr lang="en-US" b="1" u="sng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Type III partition system</a:t>
            </a:r>
          </a:p>
          <a:p>
            <a:pPr>
              <a:lnSpc>
                <a:spcPct val="150000"/>
              </a:lnSpc>
            </a:pPr>
            <a:r>
              <a:rPr lang="en-US" dirty="0"/>
              <a:t>The type III partition system is the most recently discovered partition system. It is composed of tubulin-like GTPase termed </a:t>
            </a:r>
            <a:r>
              <a:rPr lang="en-US" dirty="0" err="1"/>
              <a:t>TubZ</a:t>
            </a:r>
            <a:r>
              <a:rPr lang="en-US" dirty="0"/>
              <a:t>, and the CBP is termed </a:t>
            </a:r>
            <a:r>
              <a:rPr lang="en-US" dirty="0" err="1"/>
              <a:t>TubR</a:t>
            </a:r>
            <a:r>
              <a:rPr lang="en-US" dirty="0"/>
              <a:t>. Amino-acid sequence identity can go down to 21% for </a:t>
            </a:r>
            <a:r>
              <a:rPr lang="en-US" dirty="0" err="1"/>
              <a:t>TubZ</a:t>
            </a:r>
            <a:r>
              <a:rPr lang="en-US" dirty="0"/>
              <a:t> proteins. </a:t>
            </a:r>
          </a:p>
          <a:p>
            <a:pPr>
              <a:lnSpc>
                <a:spcPct val="150000"/>
              </a:lnSpc>
            </a:pPr>
            <a:endParaRPr lang="en-IN" dirty="0"/>
          </a:p>
          <a:p>
            <a:pPr>
              <a:lnSpc>
                <a:spcPct val="150000"/>
              </a:lnSpc>
            </a:pPr>
            <a:r>
              <a:rPr lang="en-US" dirty="0"/>
              <a:t>The mechanism is similar to a treadmill mechanism: </a:t>
            </a:r>
            <a:endParaRPr lang="en-IN" dirty="0"/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/>
              <a:t>Multiple </a:t>
            </a:r>
            <a:r>
              <a:rPr lang="en-US" dirty="0" err="1"/>
              <a:t>TubR</a:t>
            </a:r>
            <a:r>
              <a:rPr lang="en-US" dirty="0"/>
              <a:t> dimer binds to the centromere-like region </a:t>
            </a:r>
            <a:r>
              <a:rPr lang="en-US" i="1" dirty="0" err="1"/>
              <a:t>stbDRs</a:t>
            </a:r>
            <a:r>
              <a:rPr lang="en-US" dirty="0"/>
              <a:t> of the plasmids.</a:t>
            </a:r>
            <a:endParaRPr lang="en-IN" dirty="0"/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/>
              <a:t>Contact between </a:t>
            </a:r>
            <a:r>
              <a:rPr lang="en-US" dirty="0" err="1"/>
              <a:t>TubR</a:t>
            </a:r>
            <a:r>
              <a:rPr lang="en-US" dirty="0"/>
              <a:t> and filament of treadmilling </a:t>
            </a:r>
            <a:r>
              <a:rPr lang="en-US" dirty="0" err="1"/>
              <a:t>TubZ</a:t>
            </a:r>
            <a:r>
              <a:rPr lang="en-US" dirty="0"/>
              <a:t> polymer. </a:t>
            </a:r>
            <a:r>
              <a:rPr lang="en-US" dirty="0" err="1"/>
              <a:t>TubZ</a:t>
            </a:r>
            <a:r>
              <a:rPr lang="en-US" dirty="0"/>
              <a:t> subunits are lost from the - end and are added to the + end.</a:t>
            </a:r>
            <a:endParaRPr lang="en-IN" dirty="0"/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err="1"/>
              <a:t>TubR</a:t>
            </a:r>
            <a:r>
              <a:rPr lang="en-US" dirty="0"/>
              <a:t>-plasmid complex is pulled along the growing polymer until it reaches the cell pole.</a:t>
            </a:r>
            <a:endParaRPr lang="en-IN" dirty="0"/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/>
              <a:t>Interaction with membrane is likely to trigger the release of the plasmid.</a:t>
            </a:r>
            <a:endParaRPr lang="en-IN" dirty="0"/>
          </a:p>
          <a:p>
            <a:pPr>
              <a:lnSpc>
                <a:spcPct val="150000"/>
              </a:lnSpc>
            </a:pPr>
            <a:r>
              <a:rPr lang="en-US" dirty="0"/>
              <a:t>The net result being transport of partition complex to the cell pole.</a:t>
            </a:r>
            <a:endParaRPr lang="en-IN" dirty="0"/>
          </a:p>
          <a:p>
            <a:pPr>
              <a:lnSpc>
                <a:spcPct val="115000"/>
              </a:lnSpc>
              <a:spcBef>
                <a:spcPts val="1200"/>
              </a:spcBef>
              <a:spcAft>
                <a:spcPts val="300"/>
              </a:spcAft>
            </a:pPr>
            <a:endParaRPr lang="en-IN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55248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2C139CD-DD27-4FA9-B5E9-D5E3F61746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81037"/>
            <a:ext cx="5200650" cy="549592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BCAD0A5B-874D-4E07-B8B1-798A7B496B9F}"/>
              </a:ext>
            </a:extLst>
          </p:cNvPr>
          <p:cNvSpPr/>
          <p:nvPr/>
        </p:nvSpPr>
        <p:spPr>
          <a:xfrm>
            <a:off x="5200650" y="918471"/>
            <a:ext cx="6352253" cy="5021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AdvTT9b12cd41"/>
              </a:rPr>
              <a:t>Treadmilling by </a:t>
            </a:r>
            <a:r>
              <a:rPr lang="en-US" sz="2400" dirty="0" err="1">
                <a:latin typeface="AdvTT9b12cd41"/>
              </a:rPr>
              <a:t>TubZ</a:t>
            </a:r>
            <a:r>
              <a:rPr lang="en-US" sz="2400" dirty="0">
                <a:latin typeface="AdvTT9b12cd41"/>
              </a:rPr>
              <a:t> in type III partition systems.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err="1">
                <a:latin typeface="AdvTT9b12cd41"/>
              </a:rPr>
              <a:t>TubZ</a:t>
            </a:r>
            <a:r>
              <a:rPr lang="en-US" sz="2400" dirty="0">
                <a:latin typeface="AdvTT9b12cd41"/>
              </a:rPr>
              <a:t> forms dynamic </a:t>
            </a:r>
            <a:r>
              <a:rPr lang="en-US" sz="2400" dirty="0">
                <a:latin typeface="AdvTT9b12cd41+fb"/>
              </a:rPr>
              <a:t>fi</a:t>
            </a:r>
            <a:r>
              <a:rPr lang="en-US" sz="2400" dirty="0">
                <a:latin typeface="AdvTT9b12cd41"/>
              </a:rPr>
              <a:t>laments, which grow at the plus (+) end by addition of </a:t>
            </a:r>
            <a:r>
              <a:rPr lang="en-US" sz="2400" dirty="0" err="1">
                <a:latin typeface="AdvTT9b12cd41"/>
              </a:rPr>
              <a:t>TubZ</a:t>
            </a:r>
            <a:r>
              <a:rPr lang="en-US" sz="2400" dirty="0">
                <a:latin typeface="AdvTT9b12cd41"/>
              </a:rPr>
              <a:t>-GTP and shrink at the minus (-) end by dissociation of </a:t>
            </a:r>
            <a:r>
              <a:rPr lang="en-US" sz="2400" dirty="0" err="1">
                <a:latin typeface="AdvTT9b12cd41"/>
              </a:rPr>
              <a:t>TubZ</a:t>
            </a:r>
            <a:r>
              <a:rPr lang="en-US" sz="2400" dirty="0">
                <a:latin typeface="AdvTT9b12cd41"/>
              </a:rPr>
              <a:t>-GDP.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err="1">
                <a:latin typeface="AdvTT9b12cd41"/>
              </a:rPr>
              <a:t>TubR</a:t>
            </a:r>
            <a:r>
              <a:rPr lang="en-US" sz="2400" dirty="0">
                <a:latin typeface="AdvTT9b12cd41"/>
              </a:rPr>
              <a:t> associates with the C-terminal tail of </a:t>
            </a:r>
            <a:r>
              <a:rPr lang="en-US" sz="2400" dirty="0" err="1">
                <a:latin typeface="AdvTT9b12cd41"/>
              </a:rPr>
              <a:t>TubZ</a:t>
            </a:r>
            <a:r>
              <a:rPr lang="en-US" sz="2400" dirty="0">
                <a:latin typeface="AdvTT9b12cd41"/>
              </a:rPr>
              <a:t>. </a:t>
            </a:r>
            <a:r>
              <a:rPr lang="en-US" sz="2400" dirty="0" err="1">
                <a:latin typeface="AdvTT9b12cd41"/>
              </a:rPr>
              <a:t>TubR</a:t>
            </a:r>
            <a:r>
              <a:rPr lang="en-US" sz="2400" dirty="0">
                <a:latin typeface="AdvTT9b12cd41"/>
              </a:rPr>
              <a:t>/plasmid complexes move toward the plus direction as they are handed from one </a:t>
            </a:r>
            <a:r>
              <a:rPr lang="en-US" sz="2400" dirty="0" err="1">
                <a:latin typeface="AdvTT9b12cd41"/>
              </a:rPr>
              <a:t>TubZ</a:t>
            </a:r>
            <a:r>
              <a:rPr lang="en-US" sz="2400" dirty="0">
                <a:latin typeface="AdvTT9b12cd41"/>
              </a:rPr>
              <a:t> to the next </a:t>
            </a:r>
            <a:r>
              <a:rPr lang="en-IN" sz="2400" dirty="0">
                <a:latin typeface="AdvTT9b12cd41"/>
              </a:rPr>
              <a:t>in the polymer.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961189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D5AC404-8422-48C2-AD15-15E370903417}"/>
              </a:ext>
            </a:extLst>
          </p:cNvPr>
          <p:cNvSpPr/>
          <p:nvPr/>
        </p:nvSpPr>
        <p:spPr>
          <a:xfrm>
            <a:off x="884902" y="515832"/>
            <a:ext cx="10697497" cy="55547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The stable maintenance of low-copy-number plasmids in bacteria is actively driven by partition mechanisms that are responsible for the positioning of plasmids inside the cell. Partition is a dynamic process; plasmids are moved and positioned inside the cell so that cell division separates at least one copy into each daughter cell. 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/>
              <a:t>For plasmids present in high copy numbers (50 to 100 copies per cell;  e.g., pBR322), random diffusion may be enough to get at least one copy of the plasmid to each daughter cell.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/>
              <a:t>random segregation of low-copy-number plasmids (only 2 to 4 copies per cell) would likely mean that, following cell division, one of the daughter cells would not receive a plasmid. The plasmid would eventually be diluted </a:t>
            </a:r>
            <a:r>
              <a:rPr lang="en-IN" dirty="0"/>
              <a:t>from the population.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IN" dirty="0"/>
              <a:t>Consequently, </a:t>
            </a:r>
            <a:r>
              <a:rPr lang="en-US" dirty="0"/>
              <a:t>regulated partitioning mechanisms are essential for these plasmids. 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/>
              <a:t>The mechanism used for partitioning differs depending on the plasmid.</a:t>
            </a:r>
            <a:endParaRPr lang="en-IN" dirty="0"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913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FA28C71-434A-42F4-B092-FC9305E46E07}"/>
              </a:ext>
            </a:extLst>
          </p:cNvPr>
          <p:cNvSpPr/>
          <p:nvPr/>
        </p:nvSpPr>
        <p:spPr>
          <a:xfrm>
            <a:off x="1023008" y="165142"/>
            <a:ext cx="1014598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7030A0"/>
                </a:solidFill>
                <a:effectLst/>
              </a:rPr>
              <a:t>PROPERTIES OF PARTITIONING SYSTEM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377CE5F-AFE3-44C3-9BEF-D4B3D78B7E80}"/>
              </a:ext>
            </a:extLst>
          </p:cNvPr>
          <p:cNvSpPr/>
          <p:nvPr/>
        </p:nvSpPr>
        <p:spPr>
          <a:xfrm>
            <a:off x="688257" y="1340268"/>
            <a:ext cx="10815484" cy="50353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Times-Roman"/>
              </a:rPr>
              <a:t>Partitioning, especially of low-copy-number plasmids such as F factor </a:t>
            </a:r>
            <a:r>
              <a:rPr lang="en-IN" dirty="0"/>
              <a:t>and P1,</a:t>
            </a:r>
            <a:r>
              <a:rPr lang="en-US" dirty="0">
                <a:latin typeface="Times-Roman"/>
              </a:rPr>
              <a:t> usually involves genes called </a:t>
            </a:r>
            <a:r>
              <a:rPr lang="en-US" i="1" dirty="0">
                <a:latin typeface="Times-Italic"/>
              </a:rPr>
              <a:t>par </a:t>
            </a:r>
            <a:r>
              <a:rPr lang="en-US" dirty="0">
                <a:latin typeface="Times-Roman"/>
              </a:rPr>
              <a:t>organized on plasmids as gene </a:t>
            </a:r>
            <a:r>
              <a:rPr lang="en-US" dirty="0"/>
              <a:t>cassettes.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/>
              <a:t>Plasmid copies are paired around a centromere-like site and then separated in the two daughter cells. Partition systems involve three elements, organized in an auto-regulated operon: </a:t>
            </a:r>
            <a:endParaRPr lang="en-IN" dirty="0"/>
          </a:p>
          <a:p>
            <a:pPr marL="628650" indent="-342900">
              <a:lnSpc>
                <a:spcPct val="150000"/>
              </a:lnSpc>
              <a:buFont typeface="+mj-lt"/>
              <a:buAutoNum type="arabicParenR"/>
            </a:pPr>
            <a:r>
              <a:rPr lang="en-US" dirty="0"/>
              <a:t>A </a:t>
            </a:r>
            <a:r>
              <a:rPr lang="en-IN" dirty="0"/>
              <a:t>cis-acting centromere-like</a:t>
            </a:r>
            <a:r>
              <a:rPr lang="en-US" dirty="0"/>
              <a:t> DNA site</a:t>
            </a:r>
            <a:endParaRPr lang="en-IN" dirty="0"/>
          </a:p>
          <a:p>
            <a:pPr marL="628650" lvl="0" indent="-342900">
              <a:lnSpc>
                <a:spcPct val="150000"/>
              </a:lnSpc>
              <a:buFont typeface="+mj-lt"/>
              <a:buAutoNum type="arabicParenR"/>
            </a:pPr>
            <a:r>
              <a:rPr lang="en-US" dirty="0"/>
              <a:t>Centromere binding proteins (CBP)</a:t>
            </a:r>
            <a:endParaRPr lang="en-IN" dirty="0"/>
          </a:p>
          <a:p>
            <a:pPr marL="628650" lvl="0" indent="-342900">
              <a:lnSpc>
                <a:spcPct val="150000"/>
              </a:lnSpc>
              <a:buFont typeface="+mj-lt"/>
              <a:buAutoNum type="arabicParenR"/>
            </a:pPr>
            <a:r>
              <a:rPr lang="en-US" dirty="0"/>
              <a:t>The motor protein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b="1" dirty="0"/>
              <a:t>Cis-acting </a:t>
            </a:r>
            <a:r>
              <a:rPr lang="en-US" dirty="0"/>
              <a:t>means that, for a plasmid to replicate, the DNA sequence in question must be part of that plasmid. It does not encode a diffusible product.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/>
              <a:t>In contrast, a </a:t>
            </a:r>
            <a:r>
              <a:rPr lang="en-US" b="1" dirty="0"/>
              <a:t>trans-acting </a:t>
            </a:r>
            <a:r>
              <a:rPr lang="en-US" dirty="0"/>
              <a:t>replication gene encodes a protein that does diffuse through the cytoplasm. Thus, the gene does not have to reside on the plasmid to help that plasmid </a:t>
            </a:r>
            <a:r>
              <a:rPr lang="en-IN" dirty="0"/>
              <a:t>replicate.</a:t>
            </a:r>
          </a:p>
        </p:txBody>
      </p:sp>
    </p:spTree>
    <p:extLst>
      <p:ext uri="{BB962C8B-B14F-4D97-AF65-F5344CB8AC3E}">
        <p14:creationId xmlns:p14="http://schemas.microsoft.com/office/powerpoint/2010/main" val="3055241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BA09CAA-5A1F-4608-93E4-F0EAC8FC886F}"/>
              </a:ext>
            </a:extLst>
          </p:cNvPr>
          <p:cNvSpPr/>
          <p:nvPr/>
        </p:nvSpPr>
        <p:spPr>
          <a:xfrm>
            <a:off x="742335" y="335845"/>
            <a:ext cx="1070732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/>
              <a:t>The centromere-like DNA site is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also called partition, or </a:t>
            </a:r>
            <a:r>
              <a:rPr lang="en-US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site, which are the DNA sites that direct the action of the segregation machinery.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 </a:t>
            </a:r>
            <a:r>
              <a:rPr lang="en-US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sites are considered prokaryotic centromeres because they are required in </a:t>
            </a:r>
            <a:r>
              <a:rPr lang="en-US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cis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for plasmid stability and because they are the assembly sites of the segregation machinery. </a:t>
            </a:r>
            <a:r>
              <a:rPr lang="en-US" dirty="0"/>
              <a:t>It often contains one or more inverted repeats which are recognized by multiple CBPs.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/>
              <a:t>One partition protein is a site-specific DNA binding protein that recognizes the </a:t>
            </a:r>
            <a:r>
              <a:rPr lang="en-US" i="1" dirty="0"/>
              <a:t>par</a:t>
            </a:r>
            <a:r>
              <a:rPr lang="en-US" dirty="0"/>
              <a:t> site(s), and is often referred to as the centromere-binding protein, or CBP.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/>
              <a:t>The second protein is an ATPase or GTPase, which uses the energy of nucleotide binding and hydrolysis to move plasmid DNA inside the cell.</a:t>
            </a:r>
            <a:endParaRPr lang="en-IN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/>
              <a:t>Cis-acting centromere-like site and two trans-acting proteins that are usually called Par A and B, form a nucleoprotein complex at the centromere-like site termed the partition complex.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/>
              <a:t>This complex recruits the motor protein, which is a nucleotide triphosphatase (</a:t>
            </a:r>
            <a:r>
              <a:rPr lang="en-US" dirty="0" err="1"/>
              <a:t>NTPase</a:t>
            </a:r>
            <a:r>
              <a:rPr lang="en-US" dirty="0"/>
              <a:t>). The </a:t>
            </a:r>
            <a:r>
              <a:rPr lang="en-US" dirty="0" err="1"/>
              <a:t>NTPase</a:t>
            </a:r>
            <a:r>
              <a:rPr lang="en-US" dirty="0"/>
              <a:t> uses energy from NTP binding and hydrolysis to directly or indirectly move and attach plasmids to specific host location (e.g. opposite bacterial cell poles).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930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hlinkClick r:id="rId2" tgtFrame="&quot;tileshopwindow&quot;"/>
            <a:extLst>
              <a:ext uri="{FF2B5EF4-FFF2-40B4-BE49-F238E27FC236}">
                <a16:creationId xmlns:a16="http://schemas.microsoft.com/office/drawing/2014/main" id="{C7F28429-BB9D-490E-9215-FF72031BC17F}"/>
              </a:ext>
            </a:extLst>
          </p:cNvPr>
          <p:cNvPicPr/>
          <p:nvPr/>
        </p:nvPicPr>
        <p:blipFill rotWithShape="1">
          <a:blip r:embed="rId3"/>
          <a:srcRect b="24532"/>
          <a:stretch/>
        </p:blipFill>
        <p:spPr bwMode="auto">
          <a:xfrm>
            <a:off x="1838632" y="744794"/>
            <a:ext cx="8514735" cy="53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71137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367D799-9924-4F90-983F-5D720EB5AA64}"/>
              </a:ext>
            </a:extLst>
          </p:cNvPr>
          <p:cNvSpPr/>
          <p:nvPr/>
        </p:nvSpPr>
        <p:spPr>
          <a:xfrm>
            <a:off x="1145458" y="911323"/>
            <a:ext cx="9901084" cy="50353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N" dirty="0"/>
              <a:t>Plasmids are </a:t>
            </a:r>
            <a:r>
              <a:rPr lang="en-US" dirty="0"/>
              <a:t>intrinsically located at mid-cell where they replicate. After replication, the daughter</a:t>
            </a:r>
          </a:p>
          <a:p>
            <a:pPr>
              <a:lnSpc>
                <a:spcPct val="150000"/>
              </a:lnSpc>
            </a:pPr>
            <a:r>
              <a:rPr lang="en-US" dirty="0"/>
              <a:t>plasmids move from mid-cell to quarter-cell positions, by partition mechanism ensuring each daughter cell receives a plasmid copy.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Partition Complex Recognition and Assembly</a:t>
            </a:r>
            <a:endParaRPr lang="en-IN" sz="16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first step in plasmid partition is site-specific DNA binding of the CBP to the </a:t>
            </a:r>
            <a:r>
              <a:rPr lang="en-US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site.  Binding of one CBP is not sufficient for partition, and all partition complexes contain multiple CBPs bound to their respective </a:t>
            </a:r>
            <a:r>
              <a:rPr lang="en-US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sites.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large structure therefore presents many potential binding sites for the cognate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NTPase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The interaction of the CBP/plasmid partition complexes stimulates the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NTPase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activity of the partner, and this modulation of the ATP binding and hydrolysis cycles is necessary for plasmid dynamics.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CBPs are thought to pair (or group) plasmids together.</a:t>
            </a:r>
            <a:endParaRPr lang="en-IN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075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9BA1CFC-51F0-4910-956F-F0870E45D426}"/>
              </a:ext>
            </a:extLst>
          </p:cNvPr>
          <p:cNvSpPr/>
          <p:nvPr/>
        </p:nvSpPr>
        <p:spPr>
          <a:xfrm>
            <a:off x="1750142" y="401094"/>
            <a:ext cx="8691716" cy="14503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partition systems are divided in three types, based primarily on the type of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NTPases</a:t>
            </a:r>
            <a:endParaRPr lang="en-IN" sz="16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2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Type I : Walker type P-loop ATPase</a:t>
            </a:r>
            <a:endParaRPr lang="en-IN" sz="16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2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Type II : Actin-like ATPase</a:t>
            </a:r>
            <a:endParaRPr lang="en-IN" sz="16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2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Type III : tubulin-like GTPase</a:t>
            </a:r>
            <a:endParaRPr lang="en-IN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F6E73F8-FD8D-401E-8F54-E9E6299CD5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8960607"/>
              </p:ext>
            </p:extLst>
          </p:nvPr>
        </p:nvGraphicFramePr>
        <p:xfrm>
          <a:off x="1598162" y="2064775"/>
          <a:ext cx="8995675" cy="41668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99135">
                  <a:extLst>
                    <a:ext uri="{9D8B030D-6E8A-4147-A177-3AD203B41FA5}">
                      <a16:colId xmlns:a16="http://schemas.microsoft.com/office/drawing/2014/main" val="2175508218"/>
                    </a:ext>
                  </a:extLst>
                </a:gridCol>
                <a:gridCol w="1799135">
                  <a:extLst>
                    <a:ext uri="{9D8B030D-6E8A-4147-A177-3AD203B41FA5}">
                      <a16:colId xmlns:a16="http://schemas.microsoft.com/office/drawing/2014/main" val="1738156883"/>
                    </a:ext>
                  </a:extLst>
                </a:gridCol>
                <a:gridCol w="1799135">
                  <a:extLst>
                    <a:ext uri="{9D8B030D-6E8A-4147-A177-3AD203B41FA5}">
                      <a16:colId xmlns:a16="http://schemas.microsoft.com/office/drawing/2014/main" val="2575367515"/>
                    </a:ext>
                  </a:extLst>
                </a:gridCol>
                <a:gridCol w="1799135">
                  <a:extLst>
                    <a:ext uri="{9D8B030D-6E8A-4147-A177-3AD203B41FA5}">
                      <a16:colId xmlns:a16="http://schemas.microsoft.com/office/drawing/2014/main" val="1358590098"/>
                    </a:ext>
                  </a:extLst>
                </a:gridCol>
                <a:gridCol w="1799135">
                  <a:extLst>
                    <a:ext uri="{9D8B030D-6E8A-4147-A177-3AD203B41FA5}">
                      <a16:colId xmlns:a16="http://schemas.microsoft.com/office/drawing/2014/main" val="1382608859"/>
                    </a:ext>
                  </a:extLst>
                </a:gridCol>
              </a:tblGrid>
              <a:tr h="716927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Name of the different elements in the different types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7915763"/>
                  </a:ext>
                </a:extLst>
              </a:tr>
              <a:tr h="12991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Type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Motor protein (NTPase)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Centromere binding protein (CBP)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Centromere-like binding site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Other proteins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extLst>
                  <a:ext uri="{0D108BD9-81ED-4DB2-BD59-A6C34878D82A}">
                    <a16:rowId xmlns:a16="http://schemas.microsoft.com/office/drawing/2014/main" val="3869166041"/>
                  </a:ext>
                </a:extLst>
              </a:tr>
              <a:tr h="7169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Type I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ParA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ParB or ParG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parS (Ia) or parC (Ib)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IN" sz="1100">
                        <a:effectLst/>
                        <a:latin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extLst>
                  <a:ext uri="{0D108BD9-81ED-4DB2-BD59-A6C34878D82A}">
                    <a16:rowId xmlns:a16="http://schemas.microsoft.com/office/drawing/2014/main" val="1751491699"/>
                  </a:ext>
                </a:extLst>
              </a:tr>
              <a:tr h="7169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Type II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ParM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ParR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parC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IN" sz="1100">
                        <a:effectLst/>
                        <a:latin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extLst>
                  <a:ext uri="{0D108BD9-81ED-4DB2-BD59-A6C34878D82A}">
                    <a16:rowId xmlns:a16="http://schemas.microsoft.com/office/drawing/2014/main" val="377090092"/>
                  </a:ext>
                </a:extLst>
              </a:tr>
              <a:tr h="7169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Type III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TubZ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TubR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tubS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 err="1">
                          <a:effectLst/>
                        </a:rPr>
                        <a:t>TubY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extLst>
                  <a:ext uri="{0D108BD9-81ED-4DB2-BD59-A6C34878D82A}">
                    <a16:rowId xmlns:a16="http://schemas.microsoft.com/office/drawing/2014/main" val="13794536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9346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A0C82EF-EB9C-42F8-B30A-FD8DD7494C93}"/>
              </a:ext>
            </a:extLst>
          </p:cNvPr>
          <p:cNvSpPr/>
          <p:nvPr/>
        </p:nvSpPr>
        <p:spPr>
          <a:xfrm>
            <a:off x="903811" y="171298"/>
            <a:ext cx="10698254" cy="6686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  <a:spcAft>
                <a:spcPts val="300"/>
              </a:spcAft>
            </a:pPr>
            <a:r>
              <a:rPr lang="en-US" b="1" u="sng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Type I partition system</a:t>
            </a:r>
          </a:p>
          <a:p>
            <a:pPr>
              <a:lnSpc>
                <a:spcPct val="150000"/>
              </a:lnSpc>
            </a:pPr>
            <a:r>
              <a:rPr lang="en-US" dirty="0"/>
              <a:t>This system is also used by most bacteria for chromosome segregation. Type I partition systems are composed of an ATPase which contains Walker motifs and a CBP which is structurally distinct in type </a:t>
            </a:r>
            <a:r>
              <a:rPr lang="en-US" dirty="0" err="1"/>
              <a:t>Ia</a:t>
            </a:r>
            <a:r>
              <a:rPr lang="en-US" dirty="0"/>
              <a:t> and Ib. ATPases and CBP from type </a:t>
            </a:r>
            <a:r>
              <a:rPr lang="en-US" dirty="0" err="1"/>
              <a:t>Ia</a:t>
            </a:r>
            <a:r>
              <a:rPr lang="en-US" dirty="0"/>
              <a:t> are longer than the ones from type </a:t>
            </a:r>
            <a:r>
              <a:rPr lang="en-US" dirty="0" err="1"/>
              <a:t>Ib</a:t>
            </a:r>
            <a:r>
              <a:rPr lang="en-US" dirty="0"/>
              <a:t>, but both CBPs contain an arginine finger in their N-terminal part. </a:t>
            </a:r>
            <a:r>
              <a:rPr lang="en-US" dirty="0" err="1"/>
              <a:t>ParA</a:t>
            </a:r>
            <a:r>
              <a:rPr lang="en-US" dirty="0"/>
              <a:t> proteins from different plasmids and bacterial species show 25 to 30% of sequence identity to the protein </a:t>
            </a:r>
            <a:r>
              <a:rPr lang="en-US" dirty="0" err="1"/>
              <a:t>ParA</a:t>
            </a:r>
            <a:r>
              <a:rPr lang="en-US" dirty="0"/>
              <a:t> of the plasmid P1. The partition of type I system uses a "diffusion-ratchet" mechanism. This mechanism works as follows: </a:t>
            </a:r>
            <a:endParaRPr lang="en-IN" dirty="0"/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/>
              <a:t>Dimers of </a:t>
            </a:r>
            <a:r>
              <a:rPr lang="en-US" dirty="0" err="1"/>
              <a:t>ParA</a:t>
            </a:r>
            <a:r>
              <a:rPr lang="en-US" dirty="0"/>
              <a:t>-ATP dynamically bind to nucleoid DNA</a:t>
            </a:r>
            <a:endParaRPr lang="en-IN" dirty="0"/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err="1"/>
              <a:t>ParB</a:t>
            </a:r>
            <a:r>
              <a:rPr lang="en-US" dirty="0"/>
              <a:t> bound to </a:t>
            </a:r>
            <a:r>
              <a:rPr lang="en-US" i="1" dirty="0" err="1"/>
              <a:t>parS</a:t>
            </a:r>
            <a:r>
              <a:rPr lang="en-US" dirty="0"/>
              <a:t> stimulates the release of </a:t>
            </a:r>
            <a:r>
              <a:rPr lang="en-US" dirty="0" err="1"/>
              <a:t>ParA</a:t>
            </a:r>
            <a:r>
              <a:rPr lang="en-US" dirty="0"/>
              <a:t> from the nucleoid region surrounding the plasmid</a:t>
            </a:r>
            <a:endParaRPr lang="en-IN" dirty="0"/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/>
              <a:t>The plasmid then chases the resulting </a:t>
            </a:r>
            <a:r>
              <a:rPr lang="en-US" dirty="0" err="1"/>
              <a:t>ParA</a:t>
            </a:r>
            <a:r>
              <a:rPr lang="en-US" dirty="0"/>
              <a:t> gradient on the perimeter of the </a:t>
            </a:r>
            <a:r>
              <a:rPr lang="en-US" dirty="0" err="1"/>
              <a:t>ParA</a:t>
            </a:r>
            <a:r>
              <a:rPr lang="en-US" dirty="0"/>
              <a:t> depleted region of the nucleoid</a:t>
            </a:r>
            <a:endParaRPr lang="en-IN" dirty="0"/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/>
              <a:t>The </a:t>
            </a:r>
            <a:r>
              <a:rPr lang="en-US" dirty="0" err="1"/>
              <a:t>ParA</a:t>
            </a:r>
            <a:r>
              <a:rPr lang="en-US" dirty="0"/>
              <a:t> that was released from the nucleoid behind the plasmid's movement redistributes to other regions of the nucleoid after a delay</a:t>
            </a:r>
            <a:endParaRPr lang="en-IN" dirty="0"/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/>
              <a:t>After plasmid replication, the sister copies segregate to opposite cell halves as they chase </a:t>
            </a:r>
            <a:r>
              <a:rPr lang="en-US" dirty="0" err="1"/>
              <a:t>ParA</a:t>
            </a:r>
            <a:r>
              <a:rPr lang="en-US" dirty="0"/>
              <a:t> on the nucleoid in opposite directions</a:t>
            </a:r>
            <a:endParaRPr lang="en-IN" dirty="0"/>
          </a:p>
          <a:p>
            <a:pPr>
              <a:lnSpc>
                <a:spcPct val="115000"/>
              </a:lnSpc>
              <a:spcBef>
                <a:spcPts val="1200"/>
              </a:spcBef>
              <a:spcAft>
                <a:spcPts val="300"/>
              </a:spcAft>
            </a:pPr>
            <a:endParaRPr lang="en-IN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425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AA681FC-34C7-4C08-BDDA-F3B59FF299BD}"/>
              </a:ext>
            </a:extLst>
          </p:cNvPr>
          <p:cNvSpPr/>
          <p:nvPr/>
        </p:nvSpPr>
        <p:spPr>
          <a:xfrm>
            <a:off x="2684206" y="1568619"/>
            <a:ext cx="6823587" cy="3720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360"/>
              </a:spcBef>
            </a:pP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Type </a:t>
            </a:r>
            <a:r>
              <a:rPr lang="en-US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Ia</a:t>
            </a:r>
            <a:endParaRPr lang="en-IN" sz="16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CBP of this type consists in three domains: </a:t>
            </a:r>
            <a:endParaRPr lang="en-IN" sz="16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2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N-terminal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NTPase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binding domain</a:t>
            </a:r>
            <a:endParaRPr lang="en-IN" sz="16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2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Central Helix-Turn-Helix (HTH) domain</a:t>
            </a:r>
            <a:endParaRPr lang="en-IN" sz="16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2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C-terminal dimer-domain</a:t>
            </a:r>
            <a:endParaRPr lang="en-IN" sz="16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lnSpc>
                <a:spcPct val="115000"/>
              </a:lnSpc>
              <a:spcBef>
                <a:spcPts val="360"/>
              </a:spcBef>
            </a:pP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IN" sz="16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lnSpc>
                <a:spcPct val="115000"/>
              </a:lnSpc>
              <a:spcBef>
                <a:spcPts val="360"/>
              </a:spcBef>
            </a:pP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Type </a:t>
            </a:r>
            <a:r>
              <a:rPr lang="en-US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Ib</a:t>
            </a:r>
            <a:endParaRPr lang="en-IN" sz="16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CBP of this type, also known as </a:t>
            </a:r>
            <a:r>
              <a:rPr lang="en-US" i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parG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is composed of: </a:t>
            </a:r>
            <a:endParaRPr lang="en-IN" sz="16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2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N-terminal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NTPase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binding domain</a:t>
            </a:r>
            <a:endParaRPr lang="en-IN" sz="16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2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Ribon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-Helix-Helix (RHH) domain</a:t>
            </a:r>
            <a:endParaRPr lang="en-IN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033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1144</TotalTime>
  <Words>1613</Words>
  <Application>Microsoft Office PowerPoint</Application>
  <PresentationFormat>Widescreen</PresentationFormat>
  <Paragraphs>98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AdvTT9b12cd41</vt:lpstr>
      <vt:lpstr>AdvTT9b12cd41+fb</vt:lpstr>
      <vt:lpstr>Arial</vt:lpstr>
      <vt:lpstr>Calibri</vt:lpstr>
      <vt:lpstr>Calibri Light</vt:lpstr>
      <vt:lpstr>Symbol</vt:lpstr>
      <vt:lpstr>Times-Italic</vt:lpstr>
      <vt:lpstr>Times-Roman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sukanya hembrom</dc:creator>
  <cp:lastModifiedBy>sukanya hembrom</cp:lastModifiedBy>
  <cp:revision>25</cp:revision>
  <dcterms:created xsi:type="dcterms:W3CDTF">2020-07-17T06:12:45Z</dcterms:created>
  <dcterms:modified xsi:type="dcterms:W3CDTF">2020-08-04T03:48:42Z</dcterms:modified>
</cp:coreProperties>
</file>